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4" r:id="rId2"/>
    <p:sldId id="256" r:id="rId3"/>
    <p:sldId id="267" r:id="rId4"/>
    <p:sldId id="268" r:id="rId5"/>
    <p:sldId id="269" r:id="rId6"/>
    <p:sldId id="257" r:id="rId7"/>
    <p:sldId id="258" r:id="rId8"/>
    <p:sldId id="259" r:id="rId9"/>
    <p:sldId id="260" r:id="rId10"/>
    <p:sldId id="261" r:id="rId11"/>
    <p:sldId id="262" r:id="rId12"/>
    <p:sldId id="266" r:id="rId13"/>
    <p:sldId id="265" r:id="rId14"/>
  </p:sldIdLst>
  <p:sldSz cx="9144000" cy="6858000" type="screen4x3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62" autoAdjust="0"/>
  </p:normalViewPr>
  <p:slideViewPr>
    <p:cSldViewPr>
      <p:cViewPr varScale="1">
        <p:scale>
          <a:sx n="94" d="100"/>
          <a:sy n="94" d="100"/>
        </p:scale>
        <p:origin x="-128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vk\sameignir\Reykjavikurborg\SEA%20Kynningarfundur\2016%20-%20haust\Myndir%20fyrir%20gl&#230;rur\&#205;b&#250;&#240;ir%20&#237;%20byggingu%20okt%202016%20-%20sp&#225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rvk.borg\Sameignir\RHUS_RSEA\B%20-%20Atvinnu&#254;r&#243;un\Verkefni%20&#237;%20&#254;r&#243;un\Fer&#240;a&#254;j&#243;nusta\Erlendir-gestir-um-leifsstod-2002-2017-ja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8935693831509E-2"/>
          <c:y val="5.1400554097404488E-2"/>
          <c:w val="0.9107137810634528"/>
          <c:h val="0.7539158646835811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'Spá 2016'!$C$4</c:f>
              <c:strCache>
                <c:ptCount val="1"/>
                <c:pt idx="0">
                  <c:v>Construction started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0.305555555555555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338534893801473E-3"/>
                  <c:y val="-0.199074074074073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4677069787602947E-3"/>
                  <c:y val="-0.222222222222222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0.13888888888888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6.9444444444444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6.9444444444444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0.143518518518518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7338534893801473E-3"/>
                  <c:y val="-0.199074074074073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7338534893801473E-3"/>
                  <c:y val="-0.199074074074074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-0.291666666666666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-0.283286118980169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'Spá 2016'!$B$5:$B$22</c:f>
              <c:strCach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strCache>
            </c:strRef>
          </c:cat>
          <c:val>
            <c:numRef>
              <c:f>'Spá 2016'!$C$5:$C$22</c:f>
              <c:numCache>
                <c:formatCode>#,##0</c:formatCode>
                <c:ptCount val="18"/>
                <c:pt idx="0">
                  <c:v>983</c:v>
                </c:pt>
                <c:pt idx="1">
                  <c:v>614</c:v>
                </c:pt>
                <c:pt idx="2">
                  <c:v>667</c:v>
                </c:pt>
                <c:pt idx="3">
                  <c:v>348</c:v>
                </c:pt>
                <c:pt idx="4">
                  <c:v>159</c:v>
                </c:pt>
                <c:pt idx="5">
                  <c:v>10</c:v>
                </c:pt>
                <c:pt idx="6">
                  <c:v>113</c:v>
                </c:pt>
                <c:pt idx="7">
                  <c:v>356</c:v>
                </c:pt>
                <c:pt idx="8">
                  <c:v>614</c:v>
                </c:pt>
                <c:pt idx="9">
                  <c:v>597</c:v>
                </c:pt>
                <c:pt idx="10">
                  <c:v>926</c:v>
                </c:pt>
                <c:pt idx="11">
                  <c:v>922</c:v>
                </c:pt>
              </c:numCache>
            </c:numRef>
          </c:val>
        </c:ser>
        <c:ser>
          <c:idx val="1"/>
          <c:order val="1"/>
          <c:tx>
            <c:strRef>
              <c:f>'Spá 2016'!$D$4</c:f>
              <c:strCache>
                <c:ptCount val="1"/>
                <c:pt idx="0">
                  <c:v>Non profit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'Spá 2016'!$B$5:$B$22</c:f>
              <c:strCach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strCache>
            </c:strRef>
          </c:cat>
          <c:val>
            <c:numRef>
              <c:f>'Spá 2016'!$D$5:$D$22</c:f>
              <c:numCache>
                <c:formatCode>General</c:formatCode>
                <c:ptCount val="18"/>
                <c:pt idx="12" formatCode="0">
                  <c:v>550.5</c:v>
                </c:pt>
                <c:pt idx="13">
                  <c:v>624</c:v>
                </c:pt>
                <c:pt idx="14">
                  <c:v>526</c:v>
                </c:pt>
                <c:pt idx="15">
                  <c:v>503</c:v>
                </c:pt>
                <c:pt idx="16" formatCode="0">
                  <c:v>503.75</c:v>
                </c:pt>
                <c:pt idx="17" formatCode="0">
                  <c:v>409.5</c:v>
                </c:pt>
              </c:numCache>
            </c:numRef>
          </c:val>
        </c:ser>
        <c:ser>
          <c:idx val="2"/>
          <c:order val="2"/>
          <c:tx>
            <c:strRef>
              <c:f>'Spá 2016'!$E$4</c:f>
              <c:strCache>
                <c:ptCount val="1"/>
                <c:pt idx="0">
                  <c:v>Private apartments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'Spá 2016'!$B$5:$B$22</c:f>
              <c:strCach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strCache>
            </c:strRef>
          </c:cat>
          <c:val>
            <c:numRef>
              <c:f>'Spá 2016'!$E$5:$E$22</c:f>
              <c:numCache>
                <c:formatCode>General</c:formatCode>
                <c:ptCount val="18"/>
                <c:pt idx="12" formatCode="0">
                  <c:v>688.5</c:v>
                </c:pt>
                <c:pt idx="13">
                  <c:v>699</c:v>
                </c:pt>
                <c:pt idx="14">
                  <c:v>813</c:v>
                </c:pt>
                <c:pt idx="15">
                  <c:v>616</c:v>
                </c:pt>
                <c:pt idx="16" formatCode="0">
                  <c:v>633.25</c:v>
                </c:pt>
                <c:pt idx="17" formatCode="0">
                  <c:v>610.5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0260608"/>
        <c:axId val="110262528"/>
      </c:barChart>
      <c:catAx>
        <c:axId val="110260608"/>
        <c:scaling>
          <c:orientation val="minMax"/>
        </c:scaling>
        <c:delete val="0"/>
        <c:axPos val="b"/>
        <c:majorTickMark val="out"/>
        <c:minorTickMark val="none"/>
        <c:tickLblPos val="nextTo"/>
        <c:crossAx val="110262528"/>
        <c:crosses val="autoZero"/>
        <c:auto val="1"/>
        <c:lblAlgn val="ctr"/>
        <c:lblOffset val="100"/>
        <c:noMultiLvlLbl val="0"/>
      </c:catAx>
      <c:valAx>
        <c:axId val="110262528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110260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3060319670704346E-2"/>
          <c:y val="0.88368328958880138"/>
          <c:w val="0.94653655939301462"/>
          <c:h val="9.374416739574219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is-I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is-I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Foreign tourist arrivals at Keflavik Airport</c:v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'Erlendir gestir eftir þjóðernum'!$I$4:$O$4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'Erlendir gestir eftir þjóðernum'!$I$20:$O$20</c:f>
              <c:numCache>
                <c:formatCode>#,##0</c:formatCode>
                <c:ptCount val="7"/>
                <c:pt idx="0">
                  <c:v>459252</c:v>
                </c:pt>
                <c:pt idx="1">
                  <c:v>540824</c:v>
                </c:pt>
                <c:pt idx="2">
                  <c:v>646921</c:v>
                </c:pt>
                <c:pt idx="3">
                  <c:v>781016</c:v>
                </c:pt>
                <c:pt idx="4">
                  <c:v>969181</c:v>
                </c:pt>
                <c:pt idx="5">
                  <c:v>1261938</c:v>
                </c:pt>
                <c:pt idx="6">
                  <c:v>1767726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07936"/>
        <c:axId val="23617920"/>
      </c:barChart>
      <c:catAx>
        <c:axId val="23607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is-IS"/>
          </a:p>
        </c:txPr>
        <c:crossAx val="23617920"/>
        <c:crosses val="autoZero"/>
        <c:auto val="1"/>
        <c:lblAlgn val="ctr"/>
        <c:lblOffset val="100"/>
        <c:noMultiLvlLbl val="0"/>
      </c:catAx>
      <c:valAx>
        <c:axId val="23617920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is-IS"/>
          </a:p>
        </c:txPr>
        <c:crossAx val="23607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íðuhaussstaðgengill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gsetningarstaðgengil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4A957-F296-435B-9C83-E72DDFB1B230}" type="datetimeFigureOut">
              <a:rPr lang="is-IS" smtClean="0"/>
              <a:t>10.4.2017</a:t>
            </a:fld>
            <a:endParaRPr lang="is-IS"/>
          </a:p>
        </p:txBody>
      </p:sp>
      <p:sp>
        <p:nvSpPr>
          <p:cNvPr id="4" name="Skyggnumyndastaðgengill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Minnispunktastaðgengill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1A651-6558-45BF-B7DF-72E6EF76FEF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38058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ilskygg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Undirtitil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s-IS" smtClean="0"/>
              <a:t>Smelltu til að breyta stíl aðalundirtitla</a:t>
            </a:r>
            <a:endParaRPr lang="is-IS"/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4649-AB00-4BDB-97B0-0C0DD407B872}" type="datetimeFigureOut">
              <a:rPr lang="is-IS" smtClean="0"/>
              <a:t>10.4.2017</a:t>
            </a:fld>
            <a:endParaRPr lang="is-I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E5CCB-BC42-4F44-A897-717EC4763FE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65425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ill og lóðréttur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Staðgengill lárétts tex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4649-AB00-4BDB-97B0-0C0DD407B872}" type="datetimeFigureOut">
              <a:rPr lang="is-IS" smtClean="0"/>
              <a:t>10.4.2017</a:t>
            </a:fld>
            <a:endParaRPr lang="is-I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E5CCB-BC42-4F44-A897-717EC4763FE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61689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óðréttur titill og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óðréttur titil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Staðgengill lárétts tex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4649-AB00-4BDB-97B0-0C0DD407B872}" type="datetimeFigureOut">
              <a:rPr lang="is-IS" smtClean="0"/>
              <a:t>10.4.2017</a:t>
            </a:fld>
            <a:endParaRPr lang="is-I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E5CCB-BC42-4F44-A897-717EC4763FE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7575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ill og ef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4649-AB00-4BDB-97B0-0C0DD407B872}" type="datetimeFigureOut">
              <a:rPr lang="is-IS" smtClean="0"/>
              <a:t>10.4.2017</a:t>
            </a:fld>
            <a:endParaRPr lang="is-I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E5CCB-BC42-4F44-A897-717EC4763FE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5524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fla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Textastaðgengill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4649-AB00-4BDB-97B0-0C0DD407B872}" type="datetimeFigureOut">
              <a:rPr lang="is-IS" smtClean="0"/>
              <a:t>10.4.2017</a:t>
            </a:fld>
            <a:endParaRPr lang="is-I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E5CCB-BC42-4F44-A897-717EC4763FE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3417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ö efnisatrið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Staðgengill efni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4" name="Staðgengill efni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5" name="Dagsetningarstaðgengill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4649-AB00-4BDB-97B0-0C0DD407B872}" type="datetimeFigureOut">
              <a:rPr lang="is-IS" smtClean="0"/>
              <a:t>10.4.2017</a:t>
            </a:fld>
            <a:endParaRPr lang="is-IS"/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E5CCB-BC42-4F44-A897-717EC4763FE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2080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burð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Textastaðgengill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4" name="Staðgengill efni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5" name="Textastaðgengill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6" name="Staðgengill efni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7" name="Dagsetningarstaðgengill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4649-AB00-4BDB-97B0-0C0DD407B872}" type="datetimeFigureOut">
              <a:rPr lang="is-IS" smtClean="0"/>
              <a:t>10.4.2017</a:t>
            </a:fld>
            <a:endParaRPr lang="is-IS"/>
          </a:p>
        </p:txBody>
      </p:sp>
      <p:sp>
        <p:nvSpPr>
          <p:cNvPr id="8" name="Síðufótarstaðgengil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kyggnunúmersstaðgengill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E5CCB-BC42-4F44-A897-717EC4763FE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7696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ðeins ti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Dagsetningarstaðgengill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4649-AB00-4BDB-97B0-0C0DD407B872}" type="datetimeFigureOut">
              <a:rPr lang="is-IS" smtClean="0"/>
              <a:t>10.4.2017</a:t>
            </a:fld>
            <a:endParaRPr lang="is-IS"/>
          </a:p>
        </p:txBody>
      </p:sp>
      <p:sp>
        <p:nvSpPr>
          <p:cNvPr id="4" name="Síðufótarstaðgengil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kyggnunúmersstaðgengill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E5CCB-BC42-4F44-A897-717EC4763FE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73721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u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gsetningarstaðgengill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4649-AB00-4BDB-97B0-0C0DD407B872}" type="datetimeFigureOut">
              <a:rPr lang="is-IS" smtClean="0"/>
              <a:t>10.4.2017</a:t>
            </a:fld>
            <a:endParaRPr lang="is-IS"/>
          </a:p>
        </p:txBody>
      </p:sp>
      <p:sp>
        <p:nvSpPr>
          <p:cNvPr id="3" name="Síðufótarstaðgengil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E5CCB-BC42-4F44-A897-717EC4763FE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4121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fni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4" name="Textastaðgengill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5" name="Dagsetningarstaðgengill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4649-AB00-4BDB-97B0-0C0DD407B872}" type="datetimeFigureOut">
              <a:rPr lang="is-IS" smtClean="0"/>
              <a:t>10.4.2017</a:t>
            </a:fld>
            <a:endParaRPr lang="is-IS"/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E5CCB-BC42-4F44-A897-717EC4763FE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85271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Mynd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Myndastaðgengill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astaðgengill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5" name="Dagsetningarstaðgengill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D4649-AB00-4BDB-97B0-0C0DD407B872}" type="datetimeFigureOut">
              <a:rPr lang="is-IS" smtClean="0"/>
              <a:t>10.4.2017</a:t>
            </a:fld>
            <a:endParaRPr lang="is-IS"/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E5CCB-BC42-4F44-A897-717EC4763FE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3707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sstaðgengil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Textastaðgengill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D4649-AB00-4BDB-97B0-0C0DD407B872}" type="datetimeFigureOut">
              <a:rPr lang="is-IS" smtClean="0"/>
              <a:t>10.4.2017</a:t>
            </a:fld>
            <a:endParaRPr lang="is-I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E5CCB-BC42-4F44-A897-717EC4763FE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4000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ynd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5" r="15434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Titill 3"/>
          <p:cNvSpPr txBox="1">
            <a:spLocks/>
          </p:cNvSpPr>
          <p:nvPr/>
        </p:nvSpPr>
        <p:spPr>
          <a:xfrm>
            <a:off x="-324544" y="404664"/>
            <a:ext cx="7772400" cy="72008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s-IS" dirty="0" smtClean="0">
                <a:solidFill>
                  <a:schemeClr val="bg1"/>
                </a:solidFill>
                <a:latin typeface="Bodoni MT" panose="02070603080606020203" pitchFamily="18" charset="0"/>
              </a:rPr>
              <a:t>Reykjavik </a:t>
            </a:r>
            <a:r>
              <a:rPr lang="is-IS" dirty="0" err="1" smtClean="0">
                <a:solidFill>
                  <a:schemeClr val="bg1"/>
                </a:solidFill>
                <a:latin typeface="Bodoni MT" panose="02070603080606020203" pitchFamily="18" charset="0"/>
              </a:rPr>
              <a:t>Housing</a:t>
            </a:r>
            <a:r>
              <a:rPr lang="is-IS" dirty="0" smtClean="0">
                <a:solidFill>
                  <a:schemeClr val="bg1"/>
                </a:solidFill>
                <a:latin typeface="Bodoni MT" panose="02070603080606020203" pitchFamily="18" charset="0"/>
              </a:rPr>
              <a:t> </a:t>
            </a:r>
            <a:r>
              <a:rPr lang="is-IS" dirty="0" err="1" smtClean="0">
                <a:solidFill>
                  <a:schemeClr val="bg1"/>
                </a:solidFill>
                <a:latin typeface="Bodoni MT" panose="02070603080606020203" pitchFamily="18" charset="0"/>
              </a:rPr>
              <a:t>Policy</a:t>
            </a:r>
            <a:endParaRPr lang="is-IS" dirty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  <p:sp>
        <p:nvSpPr>
          <p:cNvPr id="6" name="Titill 3"/>
          <p:cNvSpPr txBox="1">
            <a:spLocks/>
          </p:cNvSpPr>
          <p:nvPr/>
        </p:nvSpPr>
        <p:spPr>
          <a:xfrm>
            <a:off x="459308" y="1052736"/>
            <a:ext cx="7772400" cy="72008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s-IS" sz="2800" dirty="0" err="1" smtClean="0">
                <a:solidFill>
                  <a:schemeClr val="bg1"/>
                </a:solidFill>
                <a:latin typeface="Bodoni MT" panose="02070603080606020203" pitchFamily="18" charset="0"/>
              </a:rPr>
              <a:t>Hrolfur</a:t>
            </a:r>
            <a:r>
              <a:rPr lang="is-IS" sz="2800" dirty="0" smtClean="0">
                <a:solidFill>
                  <a:schemeClr val="bg1"/>
                </a:solidFill>
                <a:latin typeface="Bodoni MT" panose="02070603080606020203" pitchFamily="18" charset="0"/>
              </a:rPr>
              <a:t> </a:t>
            </a:r>
            <a:r>
              <a:rPr lang="is-IS" sz="2800" dirty="0" err="1" smtClean="0">
                <a:solidFill>
                  <a:schemeClr val="bg1"/>
                </a:solidFill>
                <a:latin typeface="Bodoni MT" panose="02070603080606020203" pitchFamily="18" charset="0"/>
              </a:rPr>
              <a:t>Jonsson</a:t>
            </a:r>
            <a:r>
              <a:rPr lang="is-IS" sz="2800" dirty="0" smtClean="0">
                <a:solidFill>
                  <a:schemeClr val="bg1"/>
                </a:solidFill>
                <a:latin typeface="Bodoni MT" panose="02070603080606020203" pitchFamily="18" charset="0"/>
              </a:rPr>
              <a:t>, </a:t>
            </a:r>
            <a:r>
              <a:rPr lang="is-IS" sz="2800" dirty="0" err="1" smtClean="0">
                <a:solidFill>
                  <a:schemeClr val="bg1"/>
                </a:solidFill>
                <a:latin typeface="Bodoni MT" panose="02070603080606020203" pitchFamily="18" charset="0"/>
              </a:rPr>
              <a:t>director</a:t>
            </a:r>
            <a:endParaRPr lang="is-IS" sz="2800" dirty="0" smtClean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algn="l"/>
            <a:r>
              <a:rPr lang="is-IS" sz="2800" dirty="0" smtClean="0">
                <a:solidFill>
                  <a:schemeClr val="bg1"/>
                </a:solidFill>
                <a:latin typeface="Bodoni MT" panose="02070603080606020203" pitchFamily="18" charset="0"/>
              </a:rPr>
              <a:t>Office of </a:t>
            </a:r>
            <a:r>
              <a:rPr lang="is-IS" sz="2800" dirty="0" err="1" smtClean="0">
                <a:solidFill>
                  <a:schemeClr val="bg1"/>
                </a:solidFill>
                <a:latin typeface="Bodoni MT" panose="02070603080606020203" pitchFamily="18" charset="0"/>
              </a:rPr>
              <a:t>Property</a:t>
            </a:r>
            <a:r>
              <a:rPr lang="is-IS" sz="2800" dirty="0" smtClean="0">
                <a:solidFill>
                  <a:schemeClr val="bg1"/>
                </a:solidFill>
                <a:latin typeface="Bodoni MT" panose="02070603080606020203" pitchFamily="18" charset="0"/>
              </a:rPr>
              <a:t> </a:t>
            </a:r>
            <a:r>
              <a:rPr lang="is-IS" sz="2800" dirty="0" err="1" smtClean="0">
                <a:solidFill>
                  <a:schemeClr val="bg1"/>
                </a:solidFill>
                <a:latin typeface="Bodoni MT" panose="02070603080606020203" pitchFamily="18" charset="0"/>
              </a:rPr>
              <a:t>Management</a:t>
            </a:r>
            <a:r>
              <a:rPr lang="is-IS" sz="2800" dirty="0" smtClean="0">
                <a:solidFill>
                  <a:schemeClr val="bg1"/>
                </a:solidFill>
                <a:latin typeface="Bodoni MT" panose="02070603080606020203" pitchFamily="18" charset="0"/>
              </a:rPr>
              <a:t> and </a:t>
            </a:r>
            <a:r>
              <a:rPr lang="is-IS" sz="2800" dirty="0" err="1" smtClean="0">
                <a:solidFill>
                  <a:schemeClr val="bg1"/>
                </a:solidFill>
                <a:latin typeface="Bodoni MT" panose="02070603080606020203" pitchFamily="18" charset="0"/>
              </a:rPr>
              <a:t>Economic</a:t>
            </a:r>
            <a:r>
              <a:rPr lang="is-IS" sz="2800" dirty="0" smtClean="0">
                <a:solidFill>
                  <a:schemeClr val="bg1"/>
                </a:solidFill>
                <a:latin typeface="Bodoni MT" panose="02070603080606020203" pitchFamily="18" charset="0"/>
              </a:rPr>
              <a:t> </a:t>
            </a:r>
            <a:r>
              <a:rPr lang="is-IS" sz="2800" dirty="0" err="1" smtClean="0">
                <a:solidFill>
                  <a:schemeClr val="bg1"/>
                </a:solidFill>
                <a:latin typeface="Bodoni MT" panose="02070603080606020203" pitchFamily="18" charset="0"/>
              </a:rPr>
              <a:t>Development</a:t>
            </a:r>
            <a:endParaRPr lang="is-IS" dirty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0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ynd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2" b="62"/>
          <a:stretch/>
        </p:blipFill>
        <p:spPr>
          <a:xfrm>
            <a:off x="-30510" y="1"/>
            <a:ext cx="9174510" cy="6858000"/>
          </a:xfrm>
          <a:prstGeom prst="rect">
            <a:avLst/>
          </a:prstGeom>
        </p:spPr>
      </p:pic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>
                <a:solidFill>
                  <a:schemeClr val="bg1"/>
                </a:solidFill>
                <a:latin typeface="Bodoni MT" panose="02070603080606020203" pitchFamily="18" charset="0"/>
              </a:rPr>
              <a:t>ERGO</a:t>
            </a:r>
            <a:endParaRPr lang="is-IS" dirty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sz="28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It is </a:t>
            </a:r>
            <a:r>
              <a:rPr lang="is-IS" sz="28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highly</a:t>
            </a:r>
            <a:r>
              <a:rPr lang="is-IS" sz="28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8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desirable</a:t>
            </a:r>
            <a:r>
              <a:rPr lang="is-IS" sz="28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8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to</a:t>
            </a:r>
            <a:r>
              <a:rPr lang="is-IS" sz="28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8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establish</a:t>
            </a:r>
            <a:r>
              <a:rPr lang="is-IS" sz="28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a </a:t>
            </a:r>
            <a:r>
              <a:rPr lang="is-IS" sz="28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reliable</a:t>
            </a:r>
            <a:r>
              <a:rPr lang="is-IS" sz="28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, </a:t>
            </a:r>
            <a:r>
              <a:rPr lang="is-IS" sz="28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safe</a:t>
            </a:r>
            <a:r>
              <a:rPr lang="is-IS" sz="28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and </a:t>
            </a:r>
            <a:r>
              <a:rPr lang="is-IS" sz="28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fair</a:t>
            </a:r>
            <a:r>
              <a:rPr lang="is-IS" sz="28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rental market</a:t>
            </a:r>
          </a:p>
          <a:p>
            <a:pPr marL="0" indent="0">
              <a:buNone/>
            </a:pPr>
            <a:endParaRPr lang="is-IS" sz="2800" dirty="0" smtClean="0">
              <a:solidFill>
                <a:schemeClr val="bg1"/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marL="0" indent="0">
              <a:buNone/>
            </a:pPr>
            <a:r>
              <a:rPr lang="is-IS" sz="28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Political</a:t>
            </a:r>
            <a:r>
              <a:rPr lang="is-IS" sz="28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8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ideologies</a:t>
            </a:r>
            <a:r>
              <a:rPr lang="is-IS" sz="28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? </a:t>
            </a:r>
          </a:p>
          <a:p>
            <a:pPr marL="0" indent="0">
              <a:buNone/>
            </a:pPr>
            <a:endParaRPr lang="is-IS" sz="2800" dirty="0" smtClean="0">
              <a:solidFill>
                <a:schemeClr val="bg1"/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marL="0" indent="0">
              <a:buNone/>
            </a:pPr>
            <a:r>
              <a:rPr lang="is-IS" sz="28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Philosophical</a:t>
            </a:r>
            <a:r>
              <a:rPr lang="is-IS" sz="28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8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considerations</a:t>
            </a:r>
            <a:r>
              <a:rPr lang="is-IS" sz="28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?</a:t>
            </a:r>
            <a:endParaRPr lang="is-IS" sz="2800" dirty="0">
              <a:solidFill>
                <a:schemeClr val="bg1"/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2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ynd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539147" cy="6858000"/>
          </a:xfrm>
          <a:prstGeom prst="rect">
            <a:avLst/>
          </a:prstGeom>
        </p:spPr>
      </p:pic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>
                <a:solidFill>
                  <a:schemeClr val="bg1"/>
                </a:solidFill>
                <a:latin typeface="Bodoni MT" panose="02070603080606020203" pitchFamily="18" charset="0"/>
              </a:rPr>
              <a:t>City</a:t>
            </a:r>
            <a:r>
              <a:rPr lang="is-IS" dirty="0" smtClean="0">
                <a:solidFill>
                  <a:schemeClr val="bg1"/>
                </a:solidFill>
                <a:latin typeface="Bodoni MT" panose="02070603080606020203" pitchFamily="18" charset="0"/>
              </a:rPr>
              <a:t> of Reykjavik </a:t>
            </a:r>
            <a:r>
              <a:rPr lang="is-IS" dirty="0" err="1" smtClean="0">
                <a:solidFill>
                  <a:schemeClr val="bg1"/>
                </a:solidFill>
                <a:latin typeface="Bodoni MT" panose="02070603080606020203" pitchFamily="18" charset="0"/>
              </a:rPr>
              <a:t>Housing</a:t>
            </a:r>
            <a:r>
              <a:rPr lang="is-IS" dirty="0" smtClean="0">
                <a:solidFill>
                  <a:schemeClr val="bg1"/>
                </a:solidFill>
                <a:latin typeface="Bodoni MT" panose="02070603080606020203" pitchFamily="18" charset="0"/>
              </a:rPr>
              <a:t> </a:t>
            </a:r>
            <a:r>
              <a:rPr lang="is-IS" dirty="0" err="1" smtClean="0">
                <a:solidFill>
                  <a:schemeClr val="bg1"/>
                </a:solidFill>
                <a:latin typeface="Bodoni MT" panose="02070603080606020203" pitchFamily="18" charset="0"/>
              </a:rPr>
              <a:t>Policy</a:t>
            </a:r>
            <a:endParaRPr lang="is-IS" dirty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>
          <a:xfrm>
            <a:off x="467544" y="1844824"/>
            <a:ext cx="37547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Estimating demand? Students, elderly, low income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Planning for ideal plots for buildings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Rules of appropriation and procedure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Appropriation of building lots, appropriation of apartments, aftermarket with lots and apartments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Market situation and EFTA Surveillance authority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Governmental incentives and grants</a:t>
            </a:r>
          </a:p>
        </p:txBody>
      </p:sp>
    </p:spTree>
    <p:extLst>
      <p:ext uri="{BB962C8B-B14F-4D97-AF65-F5344CB8AC3E}">
        <p14:creationId xmlns:p14="http://schemas.microsoft.com/office/powerpoint/2010/main" val="190219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ynd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5" r="15434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Titill 3"/>
          <p:cNvSpPr txBox="1">
            <a:spLocks/>
          </p:cNvSpPr>
          <p:nvPr/>
        </p:nvSpPr>
        <p:spPr>
          <a:xfrm>
            <a:off x="-324544" y="404664"/>
            <a:ext cx="7772400" cy="72008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s-IS" dirty="0" smtClean="0">
                <a:solidFill>
                  <a:schemeClr val="bg1"/>
                </a:solidFill>
                <a:latin typeface="Bodoni MT" panose="02070603080606020203" pitchFamily="18" charset="0"/>
              </a:rPr>
              <a:t>Reykjavik </a:t>
            </a:r>
            <a:r>
              <a:rPr lang="is-IS" dirty="0" err="1" smtClean="0">
                <a:solidFill>
                  <a:schemeClr val="bg1"/>
                </a:solidFill>
                <a:latin typeface="Bodoni MT" panose="02070603080606020203" pitchFamily="18" charset="0"/>
              </a:rPr>
              <a:t>Housing</a:t>
            </a:r>
            <a:r>
              <a:rPr lang="is-IS" dirty="0" smtClean="0">
                <a:solidFill>
                  <a:schemeClr val="bg1"/>
                </a:solidFill>
                <a:latin typeface="Bodoni MT" panose="02070603080606020203" pitchFamily="18" charset="0"/>
              </a:rPr>
              <a:t> </a:t>
            </a:r>
            <a:r>
              <a:rPr lang="is-IS" dirty="0" err="1" smtClean="0">
                <a:solidFill>
                  <a:schemeClr val="bg1"/>
                </a:solidFill>
                <a:latin typeface="Bodoni MT" panose="02070603080606020203" pitchFamily="18" charset="0"/>
              </a:rPr>
              <a:t>Policy</a:t>
            </a:r>
            <a:endParaRPr lang="is-IS" dirty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  <p:sp>
        <p:nvSpPr>
          <p:cNvPr id="6" name="Titill 3"/>
          <p:cNvSpPr txBox="1">
            <a:spLocks/>
          </p:cNvSpPr>
          <p:nvPr/>
        </p:nvSpPr>
        <p:spPr>
          <a:xfrm>
            <a:off x="459308" y="1052736"/>
            <a:ext cx="7772400" cy="72008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s-IS" sz="2800" dirty="0" err="1" smtClean="0">
                <a:solidFill>
                  <a:schemeClr val="bg1"/>
                </a:solidFill>
                <a:latin typeface="Bodoni MT" panose="02070603080606020203" pitchFamily="18" charset="0"/>
              </a:rPr>
              <a:t>Hrolfur</a:t>
            </a:r>
            <a:r>
              <a:rPr lang="is-IS" sz="2800" dirty="0" smtClean="0">
                <a:solidFill>
                  <a:schemeClr val="bg1"/>
                </a:solidFill>
                <a:latin typeface="Bodoni MT" panose="02070603080606020203" pitchFamily="18" charset="0"/>
              </a:rPr>
              <a:t> </a:t>
            </a:r>
            <a:r>
              <a:rPr lang="is-IS" sz="2800" dirty="0" err="1" smtClean="0">
                <a:solidFill>
                  <a:schemeClr val="bg1"/>
                </a:solidFill>
                <a:latin typeface="Bodoni MT" panose="02070603080606020203" pitchFamily="18" charset="0"/>
              </a:rPr>
              <a:t>Jonsson</a:t>
            </a:r>
            <a:r>
              <a:rPr lang="is-IS" sz="2800" dirty="0" smtClean="0">
                <a:solidFill>
                  <a:schemeClr val="bg1"/>
                </a:solidFill>
                <a:latin typeface="Bodoni MT" panose="02070603080606020203" pitchFamily="18" charset="0"/>
              </a:rPr>
              <a:t>, </a:t>
            </a:r>
            <a:r>
              <a:rPr lang="is-IS" sz="2800" dirty="0" err="1" smtClean="0">
                <a:solidFill>
                  <a:schemeClr val="bg1"/>
                </a:solidFill>
                <a:latin typeface="Bodoni MT" panose="02070603080606020203" pitchFamily="18" charset="0"/>
              </a:rPr>
              <a:t>director</a:t>
            </a:r>
            <a:endParaRPr lang="is-IS" sz="2800" dirty="0" smtClean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algn="l"/>
            <a:r>
              <a:rPr lang="is-IS" sz="2800" dirty="0" smtClean="0">
                <a:solidFill>
                  <a:schemeClr val="bg1"/>
                </a:solidFill>
                <a:latin typeface="Bodoni MT" panose="02070603080606020203" pitchFamily="18" charset="0"/>
              </a:rPr>
              <a:t>Office of </a:t>
            </a:r>
            <a:r>
              <a:rPr lang="is-IS" sz="2800" dirty="0" err="1" smtClean="0">
                <a:solidFill>
                  <a:schemeClr val="bg1"/>
                </a:solidFill>
                <a:latin typeface="Bodoni MT" panose="02070603080606020203" pitchFamily="18" charset="0"/>
              </a:rPr>
              <a:t>Property</a:t>
            </a:r>
            <a:r>
              <a:rPr lang="is-IS" sz="2800" dirty="0" smtClean="0">
                <a:solidFill>
                  <a:schemeClr val="bg1"/>
                </a:solidFill>
                <a:latin typeface="Bodoni MT" panose="02070603080606020203" pitchFamily="18" charset="0"/>
              </a:rPr>
              <a:t> </a:t>
            </a:r>
            <a:r>
              <a:rPr lang="is-IS" sz="2800" dirty="0" err="1" smtClean="0">
                <a:solidFill>
                  <a:schemeClr val="bg1"/>
                </a:solidFill>
                <a:latin typeface="Bodoni MT" panose="02070603080606020203" pitchFamily="18" charset="0"/>
              </a:rPr>
              <a:t>Management</a:t>
            </a:r>
            <a:r>
              <a:rPr lang="is-IS" sz="2800" dirty="0" smtClean="0">
                <a:solidFill>
                  <a:schemeClr val="bg1"/>
                </a:solidFill>
                <a:latin typeface="Bodoni MT" panose="02070603080606020203" pitchFamily="18" charset="0"/>
              </a:rPr>
              <a:t> and </a:t>
            </a:r>
            <a:r>
              <a:rPr lang="is-IS" sz="2800" dirty="0" err="1" smtClean="0">
                <a:solidFill>
                  <a:schemeClr val="bg1"/>
                </a:solidFill>
                <a:latin typeface="Bodoni MT" panose="02070603080606020203" pitchFamily="18" charset="0"/>
              </a:rPr>
              <a:t>Economic</a:t>
            </a:r>
            <a:r>
              <a:rPr lang="is-IS" sz="2800" dirty="0" smtClean="0">
                <a:solidFill>
                  <a:schemeClr val="bg1"/>
                </a:solidFill>
                <a:latin typeface="Bodoni MT" panose="02070603080606020203" pitchFamily="18" charset="0"/>
              </a:rPr>
              <a:t> </a:t>
            </a:r>
            <a:r>
              <a:rPr lang="is-IS" sz="2800" dirty="0" err="1" smtClean="0">
                <a:solidFill>
                  <a:schemeClr val="bg1"/>
                </a:solidFill>
                <a:latin typeface="Bodoni MT" panose="02070603080606020203" pitchFamily="18" charset="0"/>
              </a:rPr>
              <a:t>Development</a:t>
            </a:r>
            <a:endParaRPr lang="is-IS" dirty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3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ynd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3"/>
          <a:stretch/>
        </p:blipFill>
        <p:spPr>
          <a:xfrm>
            <a:off x="-2604" y="0"/>
            <a:ext cx="9146604" cy="6858000"/>
          </a:xfrm>
          <a:prstGeom prst="rect">
            <a:avLst/>
          </a:prstGeom>
        </p:spPr>
      </p:pic>
      <p:sp>
        <p:nvSpPr>
          <p:cNvPr id="2" name="Textarammi 1"/>
          <p:cNvSpPr txBox="1"/>
          <p:nvPr/>
        </p:nvSpPr>
        <p:spPr>
          <a:xfrm>
            <a:off x="-2604" y="49931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s-IS"/>
            </a:defPPr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is-IS" sz="4400" b="0" dirty="0" err="1" smtClean="0">
                <a:latin typeface="Bodoni MT" panose="02070603080606020203" pitchFamily="18" charset="0"/>
              </a:rPr>
              <a:t>The</a:t>
            </a:r>
            <a:r>
              <a:rPr lang="is-IS" sz="4400" b="0" dirty="0" smtClean="0">
                <a:latin typeface="Bodoni MT" panose="02070603080606020203" pitchFamily="18" charset="0"/>
              </a:rPr>
              <a:t> 100 </a:t>
            </a:r>
            <a:r>
              <a:rPr lang="is-IS" sz="4400" b="0" dirty="0" err="1" smtClean="0">
                <a:latin typeface="Bodoni MT" panose="02070603080606020203" pitchFamily="18" charset="0"/>
              </a:rPr>
              <a:t>Year</a:t>
            </a:r>
            <a:r>
              <a:rPr lang="is-IS" sz="4400" b="0" dirty="0" smtClean="0">
                <a:latin typeface="Bodoni MT" panose="02070603080606020203" pitchFamily="18" charset="0"/>
              </a:rPr>
              <a:t> Rent </a:t>
            </a:r>
            <a:r>
              <a:rPr lang="is-IS" sz="4400" b="0" dirty="0" err="1" smtClean="0">
                <a:latin typeface="Bodoni MT" panose="02070603080606020203" pitchFamily="18" charset="0"/>
              </a:rPr>
              <a:t>Model</a:t>
            </a:r>
            <a:endParaRPr lang="is-IS" sz="4400" b="0" dirty="0">
              <a:latin typeface="Bodoni MT" panose="02070603080606020203" pitchFamily="18" charset="0"/>
            </a:endParaRPr>
          </a:p>
        </p:txBody>
      </p:sp>
      <p:sp>
        <p:nvSpPr>
          <p:cNvPr id="3" name="Textarammi 2"/>
          <p:cNvSpPr txBox="1"/>
          <p:nvPr/>
        </p:nvSpPr>
        <p:spPr>
          <a:xfrm>
            <a:off x="2868635" y="2103228"/>
            <a:ext cx="4752528" cy="400110"/>
          </a:xfrm>
          <a:prstGeom prst="rect">
            <a:avLst/>
          </a:prstGeom>
          <a:noFill/>
          <a:ln w="19050" cmpd="sng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is-IS"/>
            </a:defPPr>
          </a:lstStyle>
          <a:p>
            <a:pPr algn="ctr"/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100</a:t>
            </a:r>
            <a:r>
              <a:rPr lang="is-IS" sz="2000" dirty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% 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Start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Cost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Split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60/40</a:t>
            </a:r>
          </a:p>
        </p:txBody>
      </p:sp>
      <p:sp>
        <p:nvSpPr>
          <p:cNvPr id="4" name="Textarammi 3"/>
          <p:cNvSpPr txBox="1"/>
          <p:nvPr/>
        </p:nvSpPr>
        <p:spPr>
          <a:xfrm>
            <a:off x="2915815" y="2942644"/>
            <a:ext cx="2232249" cy="1754326"/>
          </a:xfrm>
          <a:prstGeom prst="rect">
            <a:avLst/>
          </a:prstGeom>
          <a:noFill/>
          <a:ln w="19050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60%</a:t>
            </a:r>
          </a:p>
          <a:p>
            <a:r>
              <a:rPr lang="is-IS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Funded</a:t>
            </a:r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with</a:t>
            </a:r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public</a:t>
            </a:r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 </a:t>
            </a:r>
            <a:r>
              <a:rPr lang="is-IS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bond</a:t>
            </a:r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issue</a:t>
            </a:r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</a:p>
          <a:p>
            <a:endParaRPr lang="is-IS" dirty="0">
              <a:solidFill>
                <a:schemeClr val="bg1"/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  <a:p>
            <a:r>
              <a:rPr lang="is-IS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Bond</a:t>
            </a:r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repaid</a:t>
            </a:r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in 50 </a:t>
            </a:r>
            <a:r>
              <a:rPr lang="is-IS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year</a:t>
            </a:r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with</a:t>
            </a:r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rental </a:t>
            </a:r>
            <a:r>
              <a:rPr lang="is-IS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fees</a:t>
            </a:r>
            <a:endParaRPr lang="is-IS" dirty="0" smtClean="0">
              <a:solidFill>
                <a:schemeClr val="bg1"/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  <p:sp>
        <p:nvSpPr>
          <p:cNvPr id="5" name="Textarammi 4"/>
          <p:cNvSpPr txBox="1"/>
          <p:nvPr/>
        </p:nvSpPr>
        <p:spPr>
          <a:xfrm>
            <a:off x="5436096" y="2942643"/>
            <a:ext cx="2664296" cy="923330"/>
          </a:xfrm>
          <a:prstGeom prst="rect">
            <a:avLst/>
          </a:prstGeom>
          <a:noFill/>
          <a:ln w="19050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dirty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4</a:t>
            </a:r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0%</a:t>
            </a:r>
          </a:p>
          <a:p>
            <a:r>
              <a:rPr lang="is-IS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Funded</a:t>
            </a:r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by</a:t>
            </a:r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state</a:t>
            </a:r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(25%) and </a:t>
            </a:r>
            <a:r>
              <a:rPr lang="is-IS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municipalities</a:t>
            </a:r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(15%)</a:t>
            </a:r>
            <a:endParaRPr lang="is-IS" dirty="0">
              <a:solidFill>
                <a:schemeClr val="bg1"/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  <p:cxnSp>
        <p:nvCxnSpPr>
          <p:cNvPr id="6" name="Bein tengilína 5"/>
          <p:cNvCxnSpPr/>
          <p:nvPr/>
        </p:nvCxnSpPr>
        <p:spPr>
          <a:xfrm>
            <a:off x="5292080" y="2723138"/>
            <a:ext cx="0" cy="3106216"/>
          </a:xfrm>
          <a:prstGeom prst="line">
            <a:avLst/>
          </a:prstGeom>
          <a:ln w="1905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arammi 6"/>
          <p:cNvSpPr txBox="1"/>
          <p:nvPr/>
        </p:nvSpPr>
        <p:spPr>
          <a:xfrm>
            <a:off x="3635896" y="604973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Minimum</a:t>
            </a:r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dirty="0" err="1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p</a:t>
            </a:r>
            <a:r>
              <a:rPr lang="is-IS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ercentage</a:t>
            </a:r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of </a:t>
            </a:r>
            <a:r>
              <a:rPr lang="is-IS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income</a:t>
            </a:r>
            <a:endParaRPr lang="is-IS" dirty="0" smtClean="0">
              <a:solidFill>
                <a:schemeClr val="bg1"/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ctr"/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25 -30%</a:t>
            </a:r>
          </a:p>
        </p:txBody>
      </p:sp>
      <p:sp>
        <p:nvSpPr>
          <p:cNvPr id="8" name="Textarammi 7"/>
          <p:cNvSpPr txBox="1"/>
          <p:nvPr/>
        </p:nvSpPr>
        <p:spPr>
          <a:xfrm>
            <a:off x="5472100" y="4484429"/>
            <a:ext cx="32763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Right</a:t>
            </a:r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to</a:t>
            </a:r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rent </a:t>
            </a:r>
            <a:r>
              <a:rPr lang="is-IS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purchased</a:t>
            </a:r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when</a:t>
            </a:r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income</a:t>
            </a:r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rises </a:t>
            </a:r>
            <a:r>
              <a:rPr lang="is-IS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above</a:t>
            </a:r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the</a:t>
            </a:r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maximum</a:t>
            </a:r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income</a:t>
            </a:r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level</a:t>
            </a:r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. </a:t>
            </a:r>
          </a:p>
          <a:p>
            <a:pPr algn="ctr"/>
            <a:endParaRPr lang="is-IS" dirty="0">
              <a:solidFill>
                <a:schemeClr val="bg1"/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ctr"/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Rental </a:t>
            </a:r>
            <a:r>
              <a:rPr lang="is-IS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fees</a:t>
            </a:r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og </a:t>
            </a:r>
            <a:r>
              <a:rPr lang="is-IS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here</a:t>
            </a:r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after</a:t>
            </a:r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50 </a:t>
            </a:r>
            <a:r>
              <a:rPr lang="is-IS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years</a:t>
            </a:r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and </a:t>
            </a:r>
            <a:r>
              <a:rPr lang="is-IS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costs</a:t>
            </a:r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are</a:t>
            </a:r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fully</a:t>
            </a:r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recovered</a:t>
            </a:r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in 50 </a:t>
            </a:r>
            <a:r>
              <a:rPr lang="is-IS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years</a:t>
            </a:r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. </a:t>
            </a:r>
          </a:p>
        </p:txBody>
      </p:sp>
      <p:sp>
        <p:nvSpPr>
          <p:cNvPr id="9" name="Textarammi 8"/>
          <p:cNvSpPr txBox="1"/>
          <p:nvPr/>
        </p:nvSpPr>
        <p:spPr>
          <a:xfrm>
            <a:off x="180528" y="3521030"/>
            <a:ext cx="2231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Maintenance</a:t>
            </a:r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, </a:t>
            </a:r>
            <a:r>
              <a:rPr lang="is-IS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government</a:t>
            </a:r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charges</a:t>
            </a:r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and </a:t>
            </a:r>
            <a:r>
              <a:rPr lang="is-IS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fees</a:t>
            </a:r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and </a:t>
            </a:r>
            <a:r>
              <a:rPr lang="is-IS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operating</a:t>
            </a:r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costs</a:t>
            </a:r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paid</a:t>
            </a:r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from</a:t>
            </a:r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the</a:t>
            </a:r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100% start </a:t>
            </a:r>
            <a:r>
              <a:rPr lang="is-IS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cost</a:t>
            </a:r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. </a:t>
            </a:r>
          </a:p>
          <a:p>
            <a:endParaRPr lang="is-IS" dirty="0" smtClean="0">
              <a:solidFill>
                <a:schemeClr val="bg1"/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  <a:p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1,5% return </a:t>
            </a:r>
            <a:r>
              <a:rPr lang="is-IS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on</a:t>
            </a:r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the</a:t>
            </a:r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public</a:t>
            </a:r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investment</a:t>
            </a:r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(</a:t>
            </a:r>
            <a:r>
              <a:rPr lang="is-IS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state</a:t>
            </a:r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and muni)</a:t>
            </a:r>
          </a:p>
          <a:p>
            <a:r>
              <a:rPr lang="is-IS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paid</a:t>
            </a:r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by</a:t>
            </a:r>
            <a:r>
              <a:rPr lang="is-IS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renters</a:t>
            </a:r>
          </a:p>
        </p:txBody>
      </p:sp>
      <p:cxnSp>
        <p:nvCxnSpPr>
          <p:cNvPr id="10" name="Bein örvartenging 9"/>
          <p:cNvCxnSpPr>
            <a:stCxn id="8" idx="0"/>
          </p:cNvCxnSpPr>
          <p:nvPr/>
        </p:nvCxnSpPr>
        <p:spPr>
          <a:xfrm flipV="1">
            <a:off x="7110282" y="3865973"/>
            <a:ext cx="0" cy="618456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9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ynd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1"/>
          <a:stretch/>
        </p:blipFill>
        <p:spPr>
          <a:xfrm>
            <a:off x="0" y="0"/>
            <a:ext cx="9144000" cy="6889080"/>
          </a:xfrm>
          <a:prstGeom prst="rect">
            <a:avLst/>
          </a:prstGeom>
        </p:spPr>
      </p:pic>
      <p:sp>
        <p:nvSpPr>
          <p:cNvPr id="4" name="Titill 3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40160"/>
          </a:xfrm>
        </p:spPr>
        <p:txBody>
          <a:bodyPr>
            <a:normAutofit/>
          </a:bodyPr>
          <a:lstStyle/>
          <a:p>
            <a:r>
              <a:rPr lang="is-IS" dirty="0" err="1" smtClean="0">
                <a:solidFill>
                  <a:schemeClr val="bg1"/>
                </a:solidFill>
                <a:latin typeface="Bodoni MT" panose="02070603080606020203" pitchFamily="18" charset="0"/>
              </a:rPr>
              <a:t>Housing</a:t>
            </a:r>
            <a:endParaRPr lang="is-IS" dirty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  <p:sp>
        <p:nvSpPr>
          <p:cNvPr id="5" name="Undirtitill 4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468052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1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One of our most complex and important policy issue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3100" dirty="0" smtClean="0"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1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Health issue</a:t>
            </a:r>
            <a:br>
              <a:rPr lang="en-US" sz="31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</a:br>
            <a:r>
              <a:rPr lang="en-US" sz="31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Housing types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1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Economic factors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1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Social perspective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1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Environmental Effects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1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Planning and transportation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1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Multiple technical considerations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1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Governmental framework and regulation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18059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ynd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" t="1429" r="17227" b="-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Línuri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5950148"/>
              </p:ext>
            </p:extLst>
          </p:nvPr>
        </p:nvGraphicFramePr>
        <p:xfrm>
          <a:off x="71500" y="2907503"/>
          <a:ext cx="8424936" cy="2675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ill 1"/>
          <p:cNvSpPr txBox="1">
            <a:spLocks/>
          </p:cNvSpPr>
          <p:nvPr/>
        </p:nvSpPr>
        <p:spPr>
          <a:xfrm>
            <a:off x="483252" y="303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s-IS" dirty="0" smtClean="0">
                <a:solidFill>
                  <a:schemeClr val="bg1"/>
                </a:solidFill>
                <a:latin typeface="Bodoni MT" panose="02070603080606020203" pitchFamily="18" charset="0"/>
              </a:rPr>
              <a:t>2.700 </a:t>
            </a:r>
            <a:r>
              <a:rPr lang="is-IS" dirty="0" err="1" smtClean="0">
                <a:solidFill>
                  <a:schemeClr val="bg1"/>
                </a:solidFill>
                <a:latin typeface="Bodoni MT" panose="02070603080606020203" pitchFamily="18" charset="0"/>
              </a:rPr>
              <a:t>apartments</a:t>
            </a:r>
            <a:r>
              <a:rPr lang="is-IS" dirty="0" smtClean="0">
                <a:solidFill>
                  <a:schemeClr val="bg1"/>
                </a:solidFill>
                <a:latin typeface="Bodoni MT" panose="02070603080606020203" pitchFamily="18" charset="0"/>
              </a:rPr>
              <a:t> </a:t>
            </a:r>
            <a:r>
              <a:rPr lang="is-IS" dirty="0" err="1" smtClean="0">
                <a:solidFill>
                  <a:schemeClr val="bg1"/>
                </a:solidFill>
                <a:latin typeface="Bodoni MT" panose="02070603080606020203" pitchFamily="18" charset="0"/>
              </a:rPr>
              <a:t>missing</a:t>
            </a:r>
            <a:endParaRPr lang="is-IS" dirty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  <p:sp>
        <p:nvSpPr>
          <p:cNvPr id="4" name="Textarammi 3"/>
          <p:cNvSpPr txBox="1"/>
          <p:nvPr/>
        </p:nvSpPr>
        <p:spPr>
          <a:xfrm>
            <a:off x="467544" y="5561945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On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average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construction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has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started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on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660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apartments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in Reykjavik per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year</a:t>
            </a:r>
            <a:endParaRPr lang="is-IS" sz="2000" dirty="0" smtClean="0">
              <a:solidFill>
                <a:schemeClr val="bg1"/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  <a:p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This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dropped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down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to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ten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in 2010</a:t>
            </a:r>
          </a:p>
          <a:p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The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drop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happens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at a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time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when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the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population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has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been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growing</a:t>
            </a:r>
            <a:endParaRPr lang="is-IS" sz="2000" dirty="0" smtClean="0">
              <a:solidFill>
                <a:schemeClr val="bg1"/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  <a:p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The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accumulated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built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up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demand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is for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around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2.700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apartments</a:t>
            </a:r>
            <a:endParaRPr lang="is-IS" sz="2000" dirty="0" smtClean="0">
              <a:solidFill>
                <a:schemeClr val="bg1"/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  <p:sp>
        <p:nvSpPr>
          <p:cNvPr id="5" name="Jafnarma þríhyrningur 4"/>
          <p:cNvSpPr/>
          <p:nvPr/>
        </p:nvSpPr>
        <p:spPr>
          <a:xfrm rot="10800000">
            <a:off x="1691678" y="4106915"/>
            <a:ext cx="2520282" cy="864096"/>
          </a:xfrm>
          <a:prstGeom prst="triangle">
            <a:avLst>
              <a:gd name="adj" fmla="val 49530"/>
            </a:avLst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791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ynd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" r="58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ill 1"/>
          <p:cNvSpPr txBox="1">
            <a:spLocks/>
          </p:cNvSpPr>
          <p:nvPr/>
        </p:nvSpPr>
        <p:spPr>
          <a:xfrm>
            <a:off x="483252" y="303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s-IS" dirty="0" err="1" smtClean="0">
                <a:solidFill>
                  <a:schemeClr val="bg1"/>
                </a:solidFill>
                <a:latin typeface="Bodoni MT" panose="02070603080606020203" pitchFamily="18" charset="0"/>
              </a:rPr>
              <a:t>Tourism</a:t>
            </a:r>
            <a:r>
              <a:rPr lang="is-IS" dirty="0" smtClean="0">
                <a:solidFill>
                  <a:schemeClr val="bg1"/>
                </a:solidFill>
                <a:latin typeface="Bodoni MT" panose="02070603080606020203" pitchFamily="18" charset="0"/>
              </a:rPr>
              <a:t> </a:t>
            </a:r>
            <a:r>
              <a:rPr lang="is-IS" dirty="0" err="1">
                <a:solidFill>
                  <a:schemeClr val="bg1"/>
                </a:solidFill>
                <a:latin typeface="Bodoni MT" panose="02070603080606020203" pitchFamily="18" charset="0"/>
              </a:rPr>
              <a:t>C</a:t>
            </a:r>
            <a:r>
              <a:rPr lang="is-IS" dirty="0" err="1" smtClean="0">
                <a:solidFill>
                  <a:schemeClr val="bg1"/>
                </a:solidFill>
                <a:latin typeface="Bodoni MT" panose="02070603080606020203" pitchFamily="18" charset="0"/>
              </a:rPr>
              <a:t>reating</a:t>
            </a:r>
            <a:r>
              <a:rPr lang="is-IS" dirty="0" smtClean="0">
                <a:solidFill>
                  <a:schemeClr val="bg1"/>
                </a:solidFill>
                <a:latin typeface="Bodoni MT" panose="02070603080606020203" pitchFamily="18" charset="0"/>
              </a:rPr>
              <a:t> </a:t>
            </a:r>
            <a:r>
              <a:rPr lang="is-IS" dirty="0" err="1" smtClean="0">
                <a:solidFill>
                  <a:schemeClr val="bg1"/>
                </a:solidFill>
                <a:latin typeface="Bodoni MT" panose="02070603080606020203" pitchFamily="18" charset="0"/>
              </a:rPr>
              <a:t>More</a:t>
            </a:r>
            <a:r>
              <a:rPr lang="is-IS" dirty="0" smtClean="0">
                <a:solidFill>
                  <a:schemeClr val="bg1"/>
                </a:solidFill>
                <a:latin typeface="Bodoni MT" panose="02070603080606020203" pitchFamily="18" charset="0"/>
              </a:rPr>
              <a:t> </a:t>
            </a:r>
            <a:r>
              <a:rPr lang="is-IS" dirty="0" err="1" smtClean="0">
                <a:solidFill>
                  <a:schemeClr val="bg1"/>
                </a:solidFill>
                <a:latin typeface="Bodoni MT" panose="02070603080606020203" pitchFamily="18" charset="0"/>
              </a:rPr>
              <a:t>Pressure</a:t>
            </a:r>
            <a:endParaRPr lang="is-IS" dirty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Textarammi 2"/>
          <p:cNvSpPr txBox="1"/>
          <p:nvPr/>
        </p:nvSpPr>
        <p:spPr>
          <a:xfrm>
            <a:off x="251520" y="5301208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Around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3,6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million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guestnights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sold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in Reykjavik in 2016</a:t>
            </a:r>
          </a:p>
          <a:p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Airbnb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listings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increasing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fast – up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to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around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3,000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active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listings</a:t>
            </a:r>
            <a:endParaRPr lang="is-IS" sz="2000" dirty="0">
              <a:solidFill>
                <a:schemeClr val="bg1"/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  <a:p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Tourists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call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for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increase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in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labor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pool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–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when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unemployment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is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very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low</a:t>
            </a:r>
            <a:endParaRPr lang="is-IS" sz="2000" dirty="0" smtClean="0">
              <a:solidFill>
                <a:schemeClr val="bg1"/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  <a:p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Imported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workers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in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tourism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call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for 300-500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additional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apartments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per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year</a:t>
            </a:r>
            <a:endParaRPr lang="is-IS" sz="2000" dirty="0" smtClean="0">
              <a:solidFill>
                <a:schemeClr val="bg1"/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  <p:graphicFrame>
        <p:nvGraphicFramePr>
          <p:cNvPr id="4" name="Línuri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6661451"/>
              </p:ext>
            </p:extLst>
          </p:nvPr>
        </p:nvGraphicFramePr>
        <p:xfrm>
          <a:off x="483252" y="1446638"/>
          <a:ext cx="8409228" cy="371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786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25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ynd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1" b="-24951"/>
          <a:stretch/>
        </p:blipFill>
        <p:spPr>
          <a:xfrm>
            <a:off x="0" y="0"/>
            <a:ext cx="9144000" cy="9144000"/>
          </a:xfrm>
          <a:prstGeom prst="rect">
            <a:avLst/>
          </a:prstGeom>
        </p:spPr>
      </p:pic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pPr algn="l"/>
            <a:r>
              <a:rPr lang="is-IS" dirty="0" err="1" smtClean="0">
                <a:solidFill>
                  <a:schemeClr val="bg1"/>
                </a:solidFill>
                <a:latin typeface="Bodoni MT" panose="02070603080606020203" pitchFamily="18" charset="0"/>
              </a:rPr>
              <a:t>To</a:t>
            </a:r>
            <a:r>
              <a:rPr lang="is-IS" dirty="0" smtClean="0">
                <a:solidFill>
                  <a:schemeClr val="bg1"/>
                </a:solidFill>
                <a:latin typeface="Bodoni MT" panose="02070603080606020203" pitchFamily="18" charset="0"/>
              </a:rPr>
              <a:t> </a:t>
            </a:r>
            <a:r>
              <a:rPr lang="is-IS" dirty="0" err="1" smtClean="0">
                <a:solidFill>
                  <a:schemeClr val="bg1"/>
                </a:solidFill>
                <a:latin typeface="Bodoni MT" panose="02070603080606020203" pitchFamily="18" charset="0"/>
              </a:rPr>
              <a:t>own</a:t>
            </a:r>
            <a:r>
              <a:rPr lang="is-IS" dirty="0" smtClean="0">
                <a:solidFill>
                  <a:schemeClr val="bg1"/>
                </a:solidFill>
                <a:latin typeface="Bodoni MT" panose="02070603080606020203" pitchFamily="18" charset="0"/>
              </a:rPr>
              <a:t>…</a:t>
            </a:r>
            <a:endParaRPr lang="is-IS" dirty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>
          <a:xfrm>
            <a:off x="467544" y="2060848"/>
            <a:ext cx="3312368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sz="2000" dirty="0" smtClean="0">
                <a:latin typeface="Utsaah" panose="020B0604020202020204" pitchFamily="34" charset="0"/>
                <a:cs typeface="Utsaah" panose="020B0604020202020204" pitchFamily="34" charset="0"/>
              </a:rPr>
              <a:t>or </a:t>
            </a:r>
            <a:r>
              <a:rPr lang="is-IS" sz="2000" dirty="0" err="1" smtClean="0">
                <a:latin typeface="Utsaah" panose="020B0604020202020204" pitchFamily="34" charset="0"/>
                <a:cs typeface="Utsaah" panose="020B0604020202020204" pitchFamily="34" charset="0"/>
              </a:rPr>
              <a:t>to</a:t>
            </a:r>
            <a:r>
              <a:rPr lang="is-IS" sz="2000" dirty="0" smtClean="0">
                <a:latin typeface="Utsaah" panose="020B0604020202020204" pitchFamily="34" charset="0"/>
                <a:cs typeface="Utsaah" panose="020B0604020202020204" pitchFamily="34" charset="0"/>
              </a:rPr>
              <a:t> rent</a:t>
            </a:r>
          </a:p>
          <a:p>
            <a:pPr marL="0" indent="0">
              <a:buNone/>
            </a:pPr>
            <a:r>
              <a:rPr lang="is-IS" sz="2000" dirty="0" smtClean="0">
                <a:latin typeface="Utsaah" panose="020B0604020202020204" pitchFamily="34" charset="0"/>
                <a:cs typeface="Utsaah" panose="020B0604020202020204" pitchFamily="34" charset="0"/>
              </a:rPr>
              <a:t>or…</a:t>
            </a:r>
          </a:p>
          <a:p>
            <a:pPr marL="0" indent="0">
              <a:buNone/>
            </a:pPr>
            <a:r>
              <a:rPr lang="is-IS" sz="2000" dirty="0" err="1" smtClean="0">
                <a:latin typeface="Utsaah" panose="020B0604020202020204" pitchFamily="34" charset="0"/>
                <a:cs typeface="Utsaah" panose="020B0604020202020204" pitchFamily="34" charset="0"/>
              </a:rPr>
              <a:t>Own</a:t>
            </a:r>
            <a:r>
              <a:rPr lang="is-IS" sz="2000" dirty="0" smtClean="0">
                <a:latin typeface="Utsaah" panose="020B0604020202020204" pitchFamily="34" charset="0"/>
                <a:cs typeface="Utsaah" panose="020B0604020202020204" pitchFamily="34" charset="0"/>
              </a:rPr>
              <a:t> a part of </a:t>
            </a:r>
            <a:r>
              <a:rPr lang="is-IS" sz="2000" dirty="0" err="1" smtClean="0">
                <a:latin typeface="Utsaah" panose="020B0604020202020204" pitchFamily="34" charset="0"/>
                <a:cs typeface="Utsaah" panose="020B0604020202020204" pitchFamily="34" charset="0"/>
              </a:rPr>
              <a:t>our</a:t>
            </a:r>
            <a:r>
              <a:rPr lang="is-IS" sz="2000" dirty="0" smtClean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latin typeface="Utsaah" panose="020B0604020202020204" pitchFamily="34" charset="0"/>
                <a:cs typeface="Utsaah" panose="020B0604020202020204" pitchFamily="34" charset="0"/>
              </a:rPr>
              <a:t>home</a:t>
            </a:r>
            <a:r>
              <a:rPr lang="is-IS" sz="2000" dirty="0" smtClean="0">
                <a:latin typeface="Utsaah" panose="020B0604020202020204" pitchFamily="34" charset="0"/>
                <a:cs typeface="Utsaah" panose="020B0604020202020204" pitchFamily="34" charset="0"/>
              </a:rPr>
              <a:t>…</a:t>
            </a:r>
          </a:p>
        </p:txBody>
      </p:sp>
      <p:sp>
        <p:nvSpPr>
          <p:cNvPr id="4" name="Textarammi 3"/>
          <p:cNvSpPr txBox="1"/>
          <p:nvPr/>
        </p:nvSpPr>
        <p:spPr>
          <a:xfrm>
            <a:off x="467544" y="4653136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000" dirty="0" err="1">
                <a:latin typeface="Utsaah" panose="020B0604020202020204" pitchFamily="34" charset="0"/>
                <a:cs typeface="Utsaah" panose="020B0604020202020204" pitchFamily="34" charset="0"/>
              </a:rPr>
              <a:t>What</a:t>
            </a:r>
            <a:r>
              <a:rPr lang="is-IS" sz="2000" dirty="0">
                <a:latin typeface="Utsaah" panose="020B0604020202020204" pitchFamily="34" charset="0"/>
                <a:cs typeface="Utsaah" panose="020B0604020202020204" pitchFamily="34" charset="0"/>
              </a:rPr>
              <a:t> is </a:t>
            </a:r>
            <a:r>
              <a:rPr lang="is-IS" sz="2000" dirty="0" err="1">
                <a:latin typeface="Utsaah" panose="020B0604020202020204" pitchFamily="34" charset="0"/>
                <a:cs typeface="Utsaah" panose="020B0604020202020204" pitchFamily="34" charset="0"/>
              </a:rPr>
              <a:t>the</a:t>
            </a:r>
            <a:r>
              <a:rPr lang="is-IS" sz="2000" dirty="0">
                <a:latin typeface="Utsaah" panose="020B0604020202020204" pitchFamily="34" charset="0"/>
                <a:cs typeface="Utsaah" panose="020B0604020202020204" pitchFamily="34" charset="0"/>
              </a:rPr>
              <a:t> best </a:t>
            </a:r>
            <a:r>
              <a:rPr lang="is-IS" sz="2000" dirty="0" err="1" smtClean="0">
                <a:latin typeface="Utsaah" panose="020B0604020202020204" pitchFamily="34" charset="0"/>
                <a:cs typeface="Utsaah" panose="020B0604020202020204" pitchFamily="34" charset="0"/>
              </a:rPr>
              <a:t>option</a:t>
            </a:r>
            <a:r>
              <a:rPr lang="is-IS" sz="2000" dirty="0" smtClean="0">
                <a:latin typeface="Utsaah" panose="020B0604020202020204" pitchFamily="34" charset="0"/>
                <a:cs typeface="Utsaah" panose="020B0604020202020204" pitchFamily="34" charset="0"/>
              </a:rPr>
              <a:t>?</a:t>
            </a:r>
          </a:p>
          <a:p>
            <a:endParaRPr lang="is-IS" sz="2000" dirty="0">
              <a:latin typeface="Utsaah" panose="020B0604020202020204" pitchFamily="34" charset="0"/>
              <a:cs typeface="Utsaah" panose="020B0604020202020204" pitchFamily="34" charset="0"/>
            </a:endParaRPr>
          </a:p>
          <a:p>
            <a:endParaRPr lang="is-IS" sz="2000" dirty="0">
              <a:latin typeface="Utsaah" panose="020B0604020202020204" pitchFamily="34" charset="0"/>
              <a:cs typeface="Utsaah" panose="020B0604020202020204" pitchFamily="34" charset="0"/>
            </a:endParaRPr>
          </a:p>
          <a:p>
            <a:r>
              <a:rPr lang="is-IS" sz="2000" dirty="0">
                <a:latin typeface="Utsaah" panose="020B0604020202020204" pitchFamily="34" charset="0"/>
                <a:cs typeface="Utsaah" panose="020B0604020202020204" pitchFamily="34" charset="0"/>
              </a:rPr>
              <a:t>Do </a:t>
            </a:r>
            <a:r>
              <a:rPr lang="is-IS" sz="2000" dirty="0" err="1">
                <a:latin typeface="Utsaah" panose="020B0604020202020204" pitchFamily="34" charset="0"/>
                <a:cs typeface="Utsaah" panose="020B0604020202020204" pitchFamily="34" charset="0"/>
              </a:rPr>
              <a:t>we</a:t>
            </a:r>
            <a:r>
              <a:rPr lang="is-IS" sz="2000" dirty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>
                <a:latin typeface="Utsaah" panose="020B0604020202020204" pitchFamily="34" charset="0"/>
                <a:cs typeface="Utsaah" panose="020B0604020202020204" pitchFamily="34" charset="0"/>
              </a:rPr>
              <a:t>have</a:t>
            </a:r>
            <a:r>
              <a:rPr lang="is-IS" sz="2000" dirty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latin typeface="Utsaah" panose="020B0604020202020204" pitchFamily="34" charset="0"/>
                <a:cs typeface="Utsaah" panose="020B0604020202020204" pitchFamily="34" charset="0"/>
              </a:rPr>
              <a:t>any</a:t>
            </a:r>
            <a:r>
              <a:rPr lang="is-IS" sz="2000" dirty="0" smtClean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latin typeface="Utsaah" panose="020B0604020202020204" pitchFamily="34" charset="0"/>
                <a:cs typeface="Utsaah" panose="020B0604020202020204" pitchFamily="34" charset="0"/>
              </a:rPr>
              <a:t>options</a:t>
            </a:r>
            <a:r>
              <a:rPr lang="is-IS" sz="2000" dirty="0" smtClean="0">
                <a:latin typeface="Utsaah" panose="020B0604020202020204" pitchFamily="34" charset="0"/>
                <a:cs typeface="Utsaah" panose="020B0604020202020204" pitchFamily="34" charset="0"/>
              </a:rPr>
              <a:t>? </a:t>
            </a:r>
            <a:endParaRPr lang="is-IS" sz="2000" dirty="0"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  <p:sp>
        <p:nvSpPr>
          <p:cNvPr id="5" name="Textarammi 4"/>
          <p:cNvSpPr txBox="1"/>
          <p:nvPr/>
        </p:nvSpPr>
        <p:spPr>
          <a:xfrm>
            <a:off x="2915816" y="2820293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000" dirty="0">
                <a:latin typeface="Utsaah" panose="020B0604020202020204" pitchFamily="34" charset="0"/>
                <a:cs typeface="Utsaah" panose="020B0604020202020204" pitchFamily="34" charset="0"/>
              </a:rPr>
              <a:t>and rent </a:t>
            </a:r>
            <a:r>
              <a:rPr lang="is-IS" sz="2000" dirty="0" err="1">
                <a:latin typeface="Utsaah" panose="020B0604020202020204" pitchFamily="34" charset="0"/>
                <a:cs typeface="Utsaah" panose="020B0604020202020204" pitchFamily="34" charset="0"/>
              </a:rPr>
              <a:t>the</a:t>
            </a:r>
            <a:r>
              <a:rPr lang="is-IS" sz="2000" dirty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>
                <a:latin typeface="Utsaah" panose="020B0604020202020204" pitchFamily="34" charset="0"/>
                <a:cs typeface="Utsaah" panose="020B0604020202020204" pitchFamily="34" charset="0"/>
              </a:rPr>
              <a:t>other</a:t>
            </a:r>
            <a:r>
              <a:rPr lang="is-IS" sz="2000" dirty="0"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smtClean="0">
                <a:latin typeface="Utsaah" panose="020B0604020202020204" pitchFamily="34" charset="0"/>
                <a:cs typeface="Utsaah" panose="020B0604020202020204" pitchFamily="34" charset="0"/>
              </a:rPr>
              <a:t>part</a:t>
            </a:r>
            <a:endParaRPr lang="is-IS" sz="2000" dirty="0"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1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ynd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90"/>
          <a:stretch/>
        </p:blipFill>
        <p:spPr>
          <a:xfrm>
            <a:off x="-9551" y="0"/>
            <a:ext cx="9198933" cy="6858000"/>
          </a:xfrm>
          <a:prstGeom prst="rect">
            <a:avLst/>
          </a:prstGeom>
        </p:spPr>
      </p:pic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s-IS" dirty="0" err="1">
                <a:solidFill>
                  <a:schemeClr val="bg1"/>
                </a:solidFill>
                <a:latin typeface="Bodoni MT" panose="02070603080606020203" pitchFamily="18" charset="0"/>
              </a:rPr>
              <a:t>Key</a:t>
            </a:r>
            <a:r>
              <a:rPr lang="is-IS" dirty="0">
                <a:solidFill>
                  <a:schemeClr val="bg1"/>
                </a:solidFill>
                <a:latin typeface="Bodoni MT" panose="02070603080606020203" pitchFamily="18" charset="0"/>
              </a:rPr>
              <a:t> </a:t>
            </a:r>
            <a:r>
              <a:rPr lang="is-IS" dirty="0" err="1" smtClean="0">
                <a:solidFill>
                  <a:schemeClr val="bg1"/>
                </a:solidFill>
                <a:latin typeface="Bodoni MT" panose="02070603080606020203" pitchFamily="18" charset="0"/>
              </a:rPr>
              <a:t>trends</a:t>
            </a:r>
            <a:endParaRPr lang="is-IS" dirty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  <p:pic>
        <p:nvPicPr>
          <p:cNvPr id="5" name="Mynd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09" r="58806" b="25945"/>
          <a:stretch/>
        </p:blipFill>
        <p:spPr>
          <a:xfrm>
            <a:off x="-36511" y="2495550"/>
            <a:ext cx="3789361" cy="3962400"/>
          </a:xfrm>
          <a:prstGeom prst="rect">
            <a:avLst/>
          </a:prstGeom>
        </p:spPr>
      </p:pic>
      <p:sp>
        <p:nvSpPr>
          <p:cNvPr id="3" name="Staðgengill efnis 2"/>
          <p:cNvSpPr>
            <a:spLocks noGrp="1"/>
          </p:cNvSpPr>
          <p:nvPr>
            <p:ph idx="1"/>
          </p:nvPr>
        </p:nvSpPr>
        <p:spPr>
          <a:xfrm>
            <a:off x="179512" y="2492896"/>
            <a:ext cx="4132715" cy="363326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nn-NO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Government and municipal policy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nn-NO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Home Mortgage interest decuction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Home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Rental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deductions</a:t>
            </a:r>
            <a:endParaRPr lang="is-IS" sz="2000" dirty="0" smtClean="0">
              <a:solidFill>
                <a:schemeClr val="bg1"/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Tax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environment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of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housing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associations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/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municipalities</a:t>
            </a:r>
            <a:endParaRPr lang="is-IS" sz="2000" dirty="0" smtClean="0">
              <a:solidFill>
                <a:schemeClr val="bg1"/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Urban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planning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,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availability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of lots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Access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to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financing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and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home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loan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to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property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value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ratio</a:t>
            </a:r>
            <a:endParaRPr lang="is-IS" sz="2000" dirty="0" smtClean="0">
              <a:solidFill>
                <a:schemeClr val="bg1"/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Inflation</a:t>
            </a:r>
            <a:endParaRPr lang="is-IS" sz="2000" dirty="0" smtClean="0">
              <a:solidFill>
                <a:schemeClr val="bg1"/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Inflation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index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or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non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indexed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loans</a:t>
            </a:r>
            <a:endParaRPr lang="is-IS" sz="2000" dirty="0" smtClean="0">
              <a:solidFill>
                <a:schemeClr val="bg1"/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Rent</a:t>
            </a:r>
          </a:p>
        </p:txBody>
      </p:sp>
    </p:spTree>
    <p:extLst>
      <p:ext uri="{BB962C8B-B14F-4D97-AF65-F5344CB8AC3E}">
        <p14:creationId xmlns:p14="http://schemas.microsoft.com/office/powerpoint/2010/main" val="44472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ynd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8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s-IS" dirty="0" err="1" smtClean="0">
                <a:solidFill>
                  <a:schemeClr val="bg1"/>
                </a:solidFill>
                <a:latin typeface="Bodoni MT" panose="02070603080606020203" pitchFamily="18" charset="0"/>
              </a:rPr>
              <a:t>External</a:t>
            </a:r>
            <a:r>
              <a:rPr lang="is-IS" dirty="0" smtClean="0">
                <a:solidFill>
                  <a:schemeClr val="bg1"/>
                </a:solidFill>
                <a:latin typeface="Bodoni MT" panose="02070603080606020203" pitchFamily="18" charset="0"/>
              </a:rPr>
              <a:t> </a:t>
            </a:r>
            <a:r>
              <a:rPr lang="is-IS" dirty="0" err="1" smtClean="0">
                <a:solidFill>
                  <a:schemeClr val="bg1"/>
                </a:solidFill>
                <a:latin typeface="Bodoni MT" panose="02070603080606020203" pitchFamily="18" charset="0"/>
              </a:rPr>
              <a:t>influences</a:t>
            </a:r>
            <a:endParaRPr lang="is-IS" dirty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Economic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cycles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have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a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strong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influence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on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home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ownership</a:t>
            </a:r>
            <a:endParaRPr lang="is-IS" sz="2000" dirty="0" smtClean="0">
              <a:solidFill>
                <a:schemeClr val="bg1"/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Other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non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economic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cycles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can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also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factor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in (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i.e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.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health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issues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,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unexpected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unemployment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Risk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related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to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home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ownership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unless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home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revenues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can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absorbe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a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sudden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increase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in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payments</a:t>
            </a:r>
            <a:endParaRPr lang="is-IS" sz="2000" dirty="0">
              <a:solidFill>
                <a:schemeClr val="bg1"/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Should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debt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to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home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value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exceed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60%?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Should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income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/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revenue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to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debt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/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rent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payments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exceed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30% 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Is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there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an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established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long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term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rental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market?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Are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we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free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to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choose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our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path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55320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ynd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s-IS" dirty="0" err="1" smtClean="0">
                <a:solidFill>
                  <a:schemeClr val="bg1"/>
                </a:solidFill>
                <a:latin typeface="Bodoni MT" panose="02070603080606020203" pitchFamily="18" charset="0"/>
              </a:rPr>
              <a:t>The</a:t>
            </a:r>
            <a:r>
              <a:rPr lang="is-IS" dirty="0" smtClean="0">
                <a:solidFill>
                  <a:schemeClr val="bg1"/>
                </a:solidFill>
                <a:latin typeface="Bodoni MT" panose="02070603080606020203" pitchFamily="18" charset="0"/>
              </a:rPr>
              <a:t> </a:t>
            </a:r>
            <a:r>
              <a:rPr lang="is-IS" dirty="0" err="1" smtClean="0">
                <a:solidFill>
                  <a:schemeClr val="bg1"/>
                </a:solidFill>
                <a:latin typeface="Bodoni MT" panose="02070603080606020203" pitchFamily="18" charset="0"/>
              </a:rPr>
              <a:t>answer</a:t>
            </a:r>
            <a:r>
              <a:rPr lang="is-IS" dirty="0" smtClean="0">
                <a:solidFill>
                  <a:schemeClr val="bg1"/>
                </a:solidFill>
                <a:latin typeface="Bodoni MT" panose="02070603080606020203" pitchFamily="18" charset="0"/>
              </a:rPr>
              <a:t> is </a:t>
            </a:r>
            <a:r>
              <a:rPr lang="is-IS" dirty="0" err="1" smtClean="0">
                <a:solidFill>
                  <a:schemeClr val="bg1"/>
                </a:solidFill>
                <a:latin typeface="Bodoni MT" panose="02070603080606020203" pitchFamily="18" charset="0"/>
              </a:rPr>
              <a:t>both</a:t>
            </a:r>
            <a:r>
              <a:rPr lang="is-IS" dirty="0" smtClean="0">
                <a:solidFill>
                  <a:schemeClr val="bg1"/>
                </a:solidFill>
                <a:latin typeface="Bodoni MT" panose="02070603080606020203" pitchFamily="18" charset="0"/>
              </a:rPr>
              <a:t> </a:t>
            </a:r>
            <a:r>
              <a:rPr lang="is-IS" dirty="0" err="1" smtClean="0">
                <a:solidFill>
                  <a:schemeClr val="bg1"/>
                </a:solidFill>
                <a:latin typeface="Bodoni MT" panose="02070603080606020203" pitchFamily="18" charset="0"/>
              </a:rPr>
              <a:t>yes</a:t>
            </a:r>
            <a:r>
              <a:rPr lang="is-IS" dirty="0" smtClean="0">
                <a:solidFill>
                  <a:schemeClr val="bg1"/>
                </a:solidFill>
                <a:latin typeface="Bodoni MT" panose="02070603080606020203" pitchFamily="18" charset="0"/>
              </a:rPr>
              <a:t> and no</a:t>
            </a:r>
            <a:endParaRPr lang="is-IS" dirty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>
          <a:xfrm>
            <a:off x="467544" y="1556792"/>
            <a:ext cx="3394720" cy="290892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Some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can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choose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(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others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cannot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!)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Individual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economic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circumstances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dictate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whether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we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can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buy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or rent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A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certain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risk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that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those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who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owe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much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compared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to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income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are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badly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exposed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in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hard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times</a:t>
            </a:r>
            <a:endParaRPr lang="is-IS" sz="2000" dirty="0" smtClean="0">
              <a:solidFill>
                <a:schemeClr val="bg1"/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The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rental market as it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funtions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today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can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lead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people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into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poverty</a:t>
            </a:r>
            <a:r>
              <a:rPr lang="is-IS" sz="20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is-IS" sz="2000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traps</a:t>
            </a:r>
            <a:endParaRPr lang="is-IS" sz="2000" dirty="0" smtClean="0">
              <a:solidFill>
                <a:schemeClr val="bg1"/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4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þ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þ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535</Words>
  <Application>Microsoft Office PowerPoint</Application>
  <PresentationFormat>Sýnt á skjá (4:3)</PresentationFormat>
  <Paragraphs>102</Paragraphs>
  <Slides>13</Slides>
  <Notes>0</Notes>
  <HiddenSlides>0</HiddenSlides>
  <MMClips>0</MMClips>
  <ScaleCrop>false</ScaleCrop>
  <HeadingPairs>
    <vt:vector size="4" baseType="variant">
      <vt:variant>
        <vt:lpstr>Þema</vt:lpstr>
      </vt:variant>
      <vt:variant>
        <vt:i4>1</vt:i4>
      </vt:variant>
      <vt:variant>
        <vt:lpstr>Skyggnutitlar</vt:lpstr>
      </vt:variant>
      <vt:variant>
        <vt:i4>13</vt:i4>
      </vt:variant>
    </vt:vector>
  </HeadingPairs>
  <TitlesOfParts>
    <vt:vector size="14" baseType="lpstr">
      <vt:lpstr>Office þema</vt:lpstr>
      <vt:lpstr>PowerPoint-kynning</vt:lpstr>
      <vt:lpstr>Housing</vt:lpstr>
      <vt:lpstr>PowerPoint-kynning</vt:lpstr>
      <vt:lpstr>PowerPoint-kynning</vt:lpstr>
      <vt:lpstr>PowerPoint-kynning</vt:lpstr>
      <vt:lpstr>To own…</vt:lpstr>
      <vt:lpstr>Key trends</vt:lpstr>
      <vt:lpstr>External influences</vt:lpstr>
      <vt:lpstr>The answer is both yes and no</vt:lpstr>
      <vt:lpstr>ERGO</vt:lpstr>
      <vt:lpstr>City of Reykjavik Housing Policy</vt:lpstr>
      <vt:lpstr>PowerPoint-kynning</vt:lpstr>
      <vt:lpstr>PowerPoint-kynning</vt:lpstr>
    </vt:vector>
  </TitlesOfParts>
  <Company>UTM - Reykjavík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Húsnæðismál</dc:title>
  <dc:creator>user</dc:creator>
  <cp:lastModifiedBy>Oli Orn Eiriksson</cp:lastModifiedBy>
  <cp:revision>24</cp:revision>
  <dcterms:created xsi:type="dcterms:W3CDTF">2015-06-04T06:12:02Z</dcterms:created>
  <dcterms:modified xsi:type="dcterms:W3CDTF">2017-04-10T14:23:36Z</dcterms:modified>
</cp:coreProperties>
</file>